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14"/>
  </p:notesMasterIdLst>
  <p:handoutMasterIdLst>
    <p:handoutMasterId r:id="rId15"/>
  </p:handoutMasterIdLst>
  <p:sldIdLst>
    <p:sldId id="258" r:id="rId3"/>
    <p:sldId id="259" r:id="rId4"/>
    <p:sldId id="260" r:id="rId5"/>
    <p:sldId id="261" r:id="rId6"/>
    <p:sldId id="268" r:id="rId7"/>
    <p:sldId id="262" r:id="rId8"/>
    <p:sldId id="264" r:id="rId9"/>
    <p:sldId id="270" r:id="rId10"/>
    <p:sldId id="266" r:id="rId11"/>
    <p:sldId id="267" r:id="rId12"/>
    <p:sldId id="269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9/21/2020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9/21/2020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askerville Old Face"/>
                <a:cs typeface="Baskerville Old Face"/>
              </a:rPr>
              <a:t>Ms. M. Terrell</a:t>
            </a:r>
          </a:p>
          <a:p>
            <a:r>
              <a:rPr lang="en-US" dirty="0" smtClean="0">
                <a:latin typeface="Baskerville Old Face"/>
                <a:cs typeface="Baskerville Old Face"/>
              </a:rPr>
              <a:t>AP English of </a:t>
            </a:r>
            <a:r>
              <a:rPr lang="en-US" dirty="0" smtClean="0">
                <a:latin typeface="Baskerville Old Face"/>
                <a:cs typeface="Baskerville Old Face"/>
              </a:rPr>
              <a:t>Literature </a:t>
            </a:r>
            <a:r>
              <a:rPr lang="en-US" dirty="0" smtClean="0">
                <a:latin typeface="Baskerville Old Face"/>
                <a:cs typeface="Baskerville Old Face"/>
              </a:rPr>
              <a:t>and Composition</a:t>
            </a:r>
          </a:p>
          <a:p>
            <a:r>
              <a:rPr lang="en-US" dirty="0" smtClean="0">
                <a:latin typeface="Baskerville Old Face"/>
                <a:cs typeface="Baskerville Old Face"/>
              </a:rPr>
              <a:t>ENG-3 </a:t>
            </a:r>
            <a:r>
              <a:rPr lang="en-US" dirty="0" smtClean="0">
                <a:latin typeface="Baskerville Old Face"/>
                <a:cs typeface="Baskerville Old Face"/>
              </a:rPr>
              <a:t>(HONORS/CP)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</a:t>
            </a:r>
            <a:br>
              <a:rPr lang="en-US" dirty="0" smtClean="0"/>
            </a:br>
            <a:r>
              <a:rPr lang="en-US" dirty="0" smtClean="0"/>
              <a:t>Back-to-School Night!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Baskerville Old Face"/>
                <a:cs typeface="Baskerville Old Face"/>
              </a:rPr>
              <a:t>Meet The Principal</a:t>
            </a:r>
            <a:r>
              <a:rPr lang="en-US" sz="3000" dirty="0">
                <a:latin typeface="Baskerville Old Face"/>
                <a:cs typeface="Baskerville Old Face"/>
              </a:rPr>
              <a:t> </a:t>
            </a:r>
            <a:r>
              <a:rPr lang="en-US" sz="3000" dirty="0" smtClean="0">
                <a:latin typeface="Baskerville Old Face"/>
                <a:cs typeface="Baskerville Old Face"/>
              </a:rPr>
              <a:t>– Mr. Heidelberg</a:t>
            </a:r>
          </a:p>
          <a:p>
            <a:r>
              <a:rPr lang="en-US" sz="3000" dirty="0" smtClean="0">
                <a:latin typeface="Baskerville Old Face"/>
                <a:cs typeface="Baskerville Old Face"/>
              </a:rPr>
              <a:t>Please join your student’s Google Classroom and Remind in order to get the same information he/she does.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 You Involved!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3429000"/>
            <a:ext cx="28575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Baskerville Old Face"/>
                <a:cs typeface="Baskerville Old Face"/>
              </a:rPr>
              <a:t>The telephone number at PAHS is (732)376-6000</a:t>
            </a:r>
          </a:p>
          <a:p>
            <a:r>
              <a:rPr lang="en-US" sz="3000" dirty="0" smtClean="0">
                <a:latin typeface="Baskerville Old Face"/>
                <a:cs typeface="Baskerville Old Face"/>
              </a:rPr>
              <a:t>My email is malaterrell@paps.net</a:t>
            </a:r>
          </a:p>
          <a:p>
            <a:r>
              <a:rPr lang="en-US" sz="3000" dirty="0" smtClean="0">
                <a:latin typeface="Baskerville Old Face"/>
                <a:cs typeface="Baskerville Old Face"/>
              </a:rPr>
              <a:t>Please feel free to contact me with any questions or concerns.</a:t>
            </a:r>
            <a:endParaRPr lang="en-US" sz="3000" dirty="0">
              <a:latin typeface="Baskerville Old Face"/>
              <a:cs typeface="Baskerville Old Fac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Baskerville Old Face"/>
                <a:cs typeface="Baskerville Old Face"/>
              </a:rPr>
              <a:t>This is my </a:t>
            </a:r>
            <a:r>
              <a:rPr lang="en-US" sz="2800" dirty="0" smtClean="0">
                <a:latin typeface="Baskerville Old Face"/>
                <a:cs typeface="Baskerville Old Face"/>
              </a:rPr>
              <a:t>16</a:t>
            </a:r>
            <a:r>
              <a:rPr lang="en-US" sz="2800" baseline="30000" dirty="0" smtClean="0">
                <a:latin typeface="Baskerville Old Face"/>
                <a:cs typeface="Baskerville Old Face"/>
              </a:rPr>
              <a:t>th</a:t>
            </a:r>
            <a:r>
              <a:rPr lang="en-US" sz="2800" dirty="0" smtClean="0">
                <a:latin typeface="Baskerville Old Face"/>
                <a:cs typeface="Baskerville Old Face"/>
              </a:rPr>
              <a:t> </a:t>
            </a:r>
            <a:r>
              <a:rPr lang="en-US" sz="2800" dirty="0" smtClean="0">
                <a:latin typeface="Baskerville Old Face"/>
                <a:cs typeface="Baskerville Old Face"/>
              </a:rPr>
              <a:t>year as a teacher: Elementary to High</a:t>
            </a:r>
            <a:r>
              <a:rPr lang="en-US" sz="2800" dirty="0" smtClean="0">
                <a:latin typeface="Baskerville Old Face"/>
                <a:cs typeface="Baskerville Old Face"/>
                <a:sym typeface="Wingdings" panose="05000000000000000000" pitchFamily="2" charset="2"/>
              </a:rPr>
              <a:t> School</a:t>
            </a:r>
            <a:endParaRPr lang="en-US" sz="2800" dirty="0" smtClean="0">
              <a:latin typeface="Baskerville Old Face"/>
              <a:cs typeface="Baskerville Old Face"/>
            </a:endParaRPr>
          </a:p>
          <a:p>
            <a:pPr lvl="1"/>
            <a:r>
              <a:rPr lang="en-US" sz="2800" dirty="0" smtClean="0">
                <a:latin typeface="Baskerville Old Face"/>
                <a:cs typeface="Baskerville Old Face"/>
              </a:rPr>
              <a:t>I graduated from The College of New Jersey (TCNJ) in 2004 with a Bachelor’s Degree in English/Elementary Education.  I have a Masters of Science Degree in Educational Leadership/Supervision</a:t>
            </a:r>
          </a:p>
          <a:p>
            <a:pPr lvl="1"/>
            <a:r>
              <a:rPr lang="en-US" sz="2800" dirty="0" smtClean="0">
                <a:latin typeface="Baskerville Old Face"/>
                <a:cs typeface="Baskerville Old Face"/>
              </a:rPr>
              <a:t>I have a </a:t>
            </a:r>
            <a:r>
              <a:rPr lang="en-US" sz="2800" dirty="0" smtClean="0">
                <a:latin typeface="Baskerville Old Face"/>
                <a:cs typeface="Baskerville Old Face"/>
              </a:rPr>
              <a:t>daughter, she </a:t>
            </a:r>
            <a:r>
              <a:rPr lang="en-US" sz="2800" dirty="0" smtClean="0">
                <a:latin typeface="Baskerville Old Face"/>
                <a:cs typeface="Baskerville Old Face"/>
              </a:rPr>
              <a:t>loves Harry </a:t>
            </a:r>
            <a:r>
              <a:rPr lang="en-US" sz="2800" dirty="0" smtClean="0">
                <a:latin typeface="Baskerville Old Face"/>
                <a:cs typeface="Baskerville Old Face"/>
              </a:rPr>
              <a:t>Potter and plays the cello</a:t>
            </a:r>
            <a:endParaRPr lang="en-US" sz="2800" dirty="0" smtClean="0">
              <a:latin typeface="Baskerville Old Face"/>
              <a:cs typeface="Baskerville Old Face"/>
            </a:endParaRPr>
          </a:p>
          <a:p>
            <a:pPr lvl="1"/>
            <a:r>
              <a:rPr lang="en-US" sz="2800" dirty="0" smtClean="0">
                <a:latin typeface="Baskerville Old Face"/>
                <a:cs typeface="Baskerville Old Face"/>
              </a:rPr>
              <a:t>When your child leaves my class, I want him or her to read, write, speak, and listen effectively.  </a:t>
            </a:r>
            <a:endParaRPr lang="en-US" sz="2800" dirty="0">
              <a:latin typeface="Baskerville Old Face"/>
              <a:cs typeface="Baskerville Old Fac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Baskerville Old Face"/>
                <a:cs typeface="Baskerville Old Face"/>
              </a:rPr>
              <a:t>In my class, the most important expectation I have for my students is to have respect for each person in the room.  English class is important for students to have a high level of comfort, with the teacher and all peers in the classroom.</a:t>
            </a:r>
          </a:p>
          <a:p>
            <a:r>
              <a:rPr lang="en-US" sz="3200" dirty="0" smtClean="0">
                <a:latin typeface="Baskerville Old Face"/>
                <a:cs typeface="Baskerville Old Face"/>
              </a:rPr>
              <a:t>My goal is to develop a safe environment for students to be able to communicate with each other and me with a high level of respect and acceptance.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AP English of </a:t>
            </a:r>
            <a:r>
              <a:rPr lang="en-US" b="1" dirty="0" smtClean="0"/>
              <a:t>Literature </a:t>
            </a:r>
            <a:r>
              <a:rPr lang="en-US" b="1" dirty="0" smtClean="0"/>
              <a:t>and Composition: </a:t>
            </a:r>
            <a:endParaRPr lang="en-US" b="1" dirty="0" smtClean="0"/>
          </a:p>
          <a:p>
            <a:pPr marL="0" indent="0">
              <a:buNone/>
            </a:pPr>
            <a:r>
              <a:rPr lang="en-US" sz="2600" b="1" dirty="0" smtClean="0">
                <a:latin typeface="Baskerville Old Face"/>
                <a:cs typeface="Baskerville Old Face"/>
              </a:rPr>
              <a:t>English 3 </a:t>
            </a:r>
            <a:r>
              <a:rPr lang="en-US" sz="2600" b="1" dirty="0" smtClean="0">
                <a:latin typeface="Baskerville Old Face"/>
                <a:cs typeface="Baskerville Old Face"/>
              </a:rPr>
              <a:t>College Prep/HONORS:</a:t>
            </a:r>
          </a:p>
          <a:p>
            <a:r>
              <a:rPr lang="en-US" sz="2600" dirty="0" smtClean="0">
                <a:latin typeface="Baskerville Old Face"/>
                <a:cs typeface="Baskerville Old Face"/>
              </a:rPr>
              <a:t>Your child will be introduced to reading, writing, speaking, viewing, and listening while fostering critical thinking and analytical skills.</a:t>
            </a:r>
          </a:p>
          <a:p>
            <a:r>
              <a:rPr lang="en-US" sz="2600" dirty="0" smtClean="0">
                <a:latin typeface="Baskerville Old Face"/>
                <a:cs typeface="Baskerville Old Face"/>
              </a:rPr>
              <a:t>We will be concentrating on complex literature (fiction) and non fiction informational text.</a:t>
            </a:r>
          </a:p>
          <a:p>
            <a:r>
              <a:rPr lang="en-US" sz="2600" dirty="0" smtClean="0">
                <a:latin typeface="Baskerville Old Face"/>
                <a:cs typeface="Baskerville Old Face"/>
              </a:rPr>
              <a:t>We encourage the development o communication skills, including grammar, research, writing for a purpose, as well as a strong focus on academic vocabulary.</a:t>
            </a:r>
            <a:endParaRPr lang="en-US" sz="2600" dirty="0">
              <a:latin typeface="Baskerville Old Face"/>
              <a:cs typeface="Baskerville Old Face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Baskerville Old Face"/>
                <a:cs typeface="Baskerville Old Face"/>
              </a:rPr>
              <a:t>Our curriculum focuses on reading and analyzing fiction and non fiction text, as well as preparing for the NJSLA assessment in the spring.</a:t>
            </a:r>
          </a:p>
          <a:p>
            <a:r>
              <a:rPr lang="en-US" sz="2600" dirty="0" smtClean="0">
                <a:latin typeface="Baskerville Old Face"/>
                <a:cs typeface="Baskerville Old Face"/>
              </a:rPr>
              <a:t>We use </a:t>
            </a:r>
            <a:r>
              <a:rPr lang="en-US" sz="2600" dirty="0" err="1" smtClean="0">
                <a:latin typeface="Baskerville Old Face"/>
                <a:cs typeface="Baskerville Old Face"/>
              </a:rPr>
              <a:t>SpringBoard</a:t>
            </a:r>
            <a:r>
              <a:rPr lang="en-US" sz="2600" dirty="0" smtClean="0">
                <a:latin typeface="Baskerville Old Face"/>
                <a:cs typeface="Baskerville Old Face"/>
              </a:rPr>
              <a:t> Close Reader and </a:t>
            </a:r>
            <a:r>
              <a:rPr lang="en-US" sz="2600" dirty="0" err="1" smtClean="0">
                <a:latin typeface="Baskerville Old Face"/>
                <a:cs typeface="Baskerville Old Face"/>
              </a:rPr>
              <a:t>SpringBoard</a:t>
            </a:r>
            <a:r>
              <a:rPr lang="en-US" sz="2600" dirty="0" smtClean="0">
                <a:latin typeface="Baskerville Old Face"/>
                <a:cs typeface="Baskerville Old Face"/>
              </a:rPr>
              <a:t> Writer’s Workshop. </a:t>
            </a:r>
          </a:p>
          <a:p>
            <a:r>
              <a:rPr lang="en-US" sz="2600" dirty="0" smtClean="0">
                <a:latin typeface="Baskerville Old Face"/>
                <a:cs typeface="Baskerville Old Face"/>
              </a:rPr>
              <a:t>Articles from </a:t>
            </a:r>
            <a:r>
              <a:rPr lang="en-US" sz="2600" i="1" dirty="0" smtClean="0">
                <a:latin typeface="Baskerville Old Face"/>
                <a:cs typeface="Baskerville Old Face"/>
              </a:rPr>
              <a:t>Common Lit </a:t>
            </a:r>
            <a:r>
              <a:rPr lang="en-US" sz="2600" dirty="0" smtClean="0">
                <a:latin typeface="Baskerville Old Face"/>
                <a:cs typeface="Baskerville Old Face"/>
              </a:rPr>
              <a:t>are utilized frequently in conjunction with our unit of study from Close Reader and Writer workbooks.</a:t>
            </a:r>
          </a:p>
          <a:p>
            <a:r>
              <a:rPr lang="en-US" sz="2600" dirty="0" smtClean="0">
                <a:latin typeface="Baskerville Old Face"/>
                <a:cs typeface="Baskerville Old Face"/>
              </a:rPr>
              <a:t>There will be a strong focus on the development of writing skills throughout the school year.</a:t>
            </a:r>
            <a:endParaRPr lang="en-US" sz="2600" dirty="0">
              <a:latin typeface="Baskerville Old Face"/>
              <a:cs typeface="Baskerville Old Fac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 Old Face"/>
                <a:cs typeface="Baskerville Old Face"/>
              </a:rPr>
              <a:t>I have three main policies in my classroom:</a:t>
            </a:r>
          </a:p>
          <a:p>
            <a:pPr lvl="1"/>
            <a:r>
              <a:rPr lang="en-US" sz="2400" dirty="0" smtClean="0">
                <a:latin typeface="Baskerville Old Face"/>
                <a:cs typeface="Baskerville Old Face"/>
              </a:rPr>
              <a:t>Do things that will PROMOTE our learning community.</a:t>
            </a:r>
          </a:p>
          <a:p>
            <a:pPr lvl="1"/>
            <a:r>
              <a:rPr lang="en-US" sz="2400" dirty="0" smtClean="0">
                <a:latin typeface="Baskerville Old Face"/>
                <a:cs typeface="Baskerville Old Face"/>
              </a:rPr>
              <a:t>Respect yourself, others, and your school.</a:t>
            </a:r>
          </a:p>
          <a:p>
            <a:pPr lvl="1"/>
            <a:r>
              <a:rPr lang="en-US" sz="2400" dirty="0" smtClean="0">
                <a:latin typeface="Baskerville Old Face"/>
                <a:cs typeface="Baskerville Old Face"/>
              </a:rPr>
              <a:t>Do your best.</a:t>
            </a:r>
          </a:p>
          <a:p>
            <a:r>
              <a:rPr lang="en-US" dirty="0" smtClean="0">
                <a:latin typeface="Baskerville Old Face"/>
                <a:cs typeface="Baskerville Old Face"/>
              </a:rPr>
              <a:t>If your child needs extra help with me, I am available after school at the Learning Lab daily</a:t>
            </a:r>
          </a:p>
          <a:p>
            <a:r>
              <a:rPr lang="en-US" dirty="0" smtClean="0">
                <a:latin typeface="Baskerville Old Face"/>
                <a:cs typeface="Baskerville Old Face"/>
              </a:rPr>
              <a:t>Homework is given 3-4 times/week and is expected to be handed in the following day.  Homework will sometimes be independent reading.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askerville Old Face"/>
                <a:cs typeface="Baskerville Old Face"/>
              </a:rPr>
              <a:t>Our grading system is the same for every class.</a:t>
            </a:r>
          </a:p>
          <a:p>
            <a:r>
              <a:rPr lang="en-US" sz="2800" dirty="0" smtClean="0">
                <a:latin typeface="Baskerville Old Face"/>
                <a:cs typeface="Baskerville Old Face"/>
              </a:rPr>
              <a:t>Homework is worth 5%</a:t>
            </a:r>
          </a:p>
          <a:p>
            <a:r>
              <a:rPr lang="en-US" sz="2800" dirty="0" smtClean="0">
                <a:latin typeface="Baskerville Old Face"/>
                <a:cs typeface="Baskerville Old Face"/>
              </a:rPr>
              <a:t>Classwork is worth 35%</a:t>
            </a:r>
          </a:p>
          <a:p>
            <a:r>
              <a:rPr lang="en-US" sz="2800" dirty="0" smtClean="0">
                <a:latin typeface="Baskerville Old Face"/>
                <a:cs typeface="Baskerville Old Face"/>
              </a:rPr>
              <a:t>Tests, essays, quizzes, and all other formal and informal assessments are worth 60%.</a:t>
            </a:r>
          </a:p>
          <a:p>
            <a:r>
              <a:rPr lang="en-US" sz="2800" dirty="0" smtClean="0">
                <a:latin typeface="Baskerville Old Face"/>
                <a:cs typeface="Baskerville Old Face"/>
              </a:rPr>
              <a:t>This grading system is the same throughout the high school.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800" dirty="0">
                <a:latin typeface="Baskerville Old Face"/>
                <a:cs typeface="Baskerville Old Face"/>
              </a:rPr>
              <a:t>Clubs and </a:t>
            </a:r>
            <a:r>
              <a:rPr lang="en-US" sz="2800" dirty="0" smtClean="0">
                <a:latin typeface="Baskerville Old Face"/>
                <a:cs typeface="Baskerville Old Face"/>
              </a:rPr>
              <a:t>Activities-PAHS offers a wide variety of clubs and sports. </a:t>
            </a:r>
            <a:endParaRPr lang="en-US" sz="2800" dirty="0">
              <a:latin typeface="Baskerville Old Face"/>
              <a:cs typeface="Baskerville Old Face"/>
            </a:endParaRPr>
          </a:p>
          <a:p>
            <a:pPr fontAlgn="base"/>
            <a:r>
              <a:rPr lang="en-US" sz="2800" dirty="0">
                <a:latin typeface="Baskerville Old Face"/>
                <a:cs typeface="Baskerville Old Face"/>
              </a:rPr>
              <a:t>School Based Services</a:t>
            </a:r>
          </a:p>
          <a:p>
            <a:pPr fontAlgn="base"/>
            <a:r>
              <a:rPr lang="en-US" sz="2800" dirty="0">
                <a:latin typeface="Baskerville Old Face"/>
                <a:cs typeface="Baskerville Old Face"/>
              </a:rPr>
              <a:t>Guidance Department</a:t>
            </a:r>
          </a:p>
          <a:p>
            <a:pPr fontAlgn="base"/>
            <a:r>
              <a:rPr lang="en-US" sz="2800" dirty="0" smtClean="0">
                <a:latin typeface="Baskerville Old Face"/>
                <a:cs typeface="Baskerville Old Face"/>
              </a:rPr>
              <a:t>Learning </a:t>
            </a:r>
            <a:r>
              <a:rPr lang="en-US" sz="2800" dirty="0">
                <a:latin typeface="Baskerville Old Face"/>
                <a:cs typeface="Baskerville Old Face"/>
              </a:rPr>
              <a:t>Center  (Afterschool Tutoring)</a:t>
            </a:r>
          </a:p>
          <a:p>
            <a:pPr lvl="1" fontAlgn="base"/>
            <a:r>
              <a:rPr lang="en-US" sz="2800" dirty="0" smtClean="0">
                <a:latin typeface="Baskerville Old Face"/>
                <a:cs typeface="Baskerville Old Face"/>
              </a:rPr>
              <a:t>Opening dates will be announced soon.</a:t>
            </a:r>
            <a:endParaRPr lang="en-US" sz="2800" dirty="0">
              <a:latin typeface="Baskerville Old Face"/>
              <a:cs typeface="Baskerville Old Fac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askerville Old Face"/>
                <a:cs typeface="Baskerville Old Face"/>
              </a:rPr>
              <a:t>Do you have any questions for me?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0</TotalTime>
  <Words>545</Words>
  <Application>Microsoft Office PowerPoint</Application>
  <PresentationFormat>Custom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Baskerville Old Face</vt:lpstr>
      <vt:lpstr>Century Gothic</vt:lpstr>
      <vt:lpstr>Wingdings</vt:lpstr>
      <vt:lpstr>Welcome back to school presentation</vt:lpstr>
      <vt:lpstr>Welcome to  Back-to-School Night!</vt:lpstr>
      <vt:lpstr>About Me</vt:lpstr>
      <vt:lpstr>Classroom Expectations</vt:lpstr>
      <vt:lpstr>Academic Expectations</vt:lpstr>
      <vt:lpstr>Subject Curriculum</vt:lpstr>
      <vt:lpstr>Classroom Policies</vt:lpstr>
      <vt:lpstr>Grading</vt:lpstr>
      <vt:lpstr>Resources</vt:lpstr>
      <vt:lpstr>Q&amp;A</vt:lpstr>
      <vt:lpstr>We Want You Involved!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2016-09-04T13:43:23Z</dcterms:created>
  <dcterms:modified xsi:type="dcterms:W3CDTF">2020-09-21T14:52:57Z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